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44"/>
  </p:notesMasterIdLst>
  <p:handoutMasterIdLst>
    <p:handoutMasterId r:id="rId45"/>
  </p:handoutMasterIdLst>
  <p:sldIdLst>
    <p:sldId id="366" r:id="rId2"/>
    <p:sldId id="400" r:id="rId3"/>
    <p:sldId id="396" r:id="rId4"/>
    <p:sldId id="399" r:id="rId5"/>
    <p:sldId id="405" r:id="rId6"/>
    <p:sldId id="442" r:id="rId7"/>
    <p:sldId id="408" r:id="rId8"/>
    <p:sldId id="409" r:id="rId9"/>
    <p:sldId id="407" r:id="rId10"/>
    <p:sldId id="402" r:id="rId11"/>
    <p:sldId id="441" r:id="rId12"/>
    <p:sldId id="412" r:id="rId13"/>
    <p:sldId id="414" r:id="rId14"/>
    <p:sldId id="413" r:id="rId15"/>
    <p:sldId id="416" r:id="rId16"/>
    <p:sldId id="419" r:id="rId17"/>
    <p:sldId id="440" r:id="rId18"/>
    <p:sldId id="411" r:id="rId19"/>
    <p:sldId id="420" r:id="rId20"/>
    <p:sldId id="421" r:id="rId21"/>
    <p:sldId id="422" r:id="rId22"/>
    <p:sldId id="418" r:id="rId23"/>
    <p:sldId id="424" r:id="rId24"/>
    <p:sldId id="423" r:id="rId25"/>
    <p:sldId id="425" r:id="rId26"/>
    <p:sldId id="417" r:id="rId27"/>
    <p:sldId id="429" r:id="rId28"/>
    <p:sldId id="430" r:id="rId29"/>
    <p:sldId id="431" r:id="rId30"/>
    <p:sldId id="428" r:id="rId31"/>
    <p:sldId id="410" r:id="rId32"/>
    <p:sldId id="401" r:id="rId33"/>
    <p:sldId id="434" r:id="rId34"/>
    <p:sldId id="435" r:id="rId35"/>
    <p:sldId id="433" r:id="rId36"/>
    <p:sldId id="437" r:id="rId37"/>
    <p:sldId id="436" r:id="rId38"/>
    <p:sldId id="439" r:id="rId39"/>
    <p:sldId id="426" r:id="rId40"/>
    <p:sldId id="438" r:id="rId41"/>
    <p:sldId id="394" r:id="rId42"/>
    <p:sldId id="3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 Kalvins" initials="" lastIdx="5" clrIdx="0"/>
  <p:cmAuthor id="1" name="Ed Kalvins" initials="E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scaleToFitPaper="1"/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7" autoAdjust="0"/>
    <p:restoredTop sz="99829" autoAdjust="0"/>
  </p:normalViewPr>
  <p:slideViewPr>
    <p:cSldViewPr snapToGrid="0" snapToObjects="1">
      <p:cViewPr>
        <p:scale>
          <a:sx n="100" d="100"/>
          <a:sy n="100" d="100"/>
        </p:scale>
        <p:origin x="-70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0"/>
    </p:cViewPr>
  </p:sorterViewPr>
  <p:notesViewPr>
    <p:cSldViewPr snapToGrid="0" snapToObjects="1">
      <p:cViewPr varScale="1">
        <p:scale>
          <a:sx n="79" d="100"/>
          <a:sy n="79" d="100"/>
        </p:scale>
        <p:origin x="-31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15B7C-F028-D948-8AF8-ECEEEB5E6E81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F5C3-426C-7741-9A4F-C11140FE8D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06A58-AF8A-C54F-B35D-FFB21DD38AEF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548FE-EBC9-D942-9107-D12CE9451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9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1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3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8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8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0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4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2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7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0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4A18-6E61-AE41-B184-56C8EAE4FFFA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4A18-6E61-AE41-B184-56C8EAE4FFFA}" type="datetimeFigureOut">
              <a:rPr lang="en-US" smtClean="0"/>
              <a:pPr/>
              <a:t>18/02/16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635A0-9A04-754B-8F1A-CC16AC1E5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9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0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jpeg"/><Relationship Id="rId1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9" Type="http://schemas.openxmlformats.org/officeDocument/2006/relationships/image" Target="../media/image48.jpeg"/><Relationship Id="rId10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3.jpe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image" Target="../media/image70.jpeg"/><Relationship Id="rId7" Type="http://schemas.openxmlformats.org/officeDocument/2006/relationships/image" Target="../media/image71.jpeg"/><Relationship Id="rId8" Type="http://schemas.openxmlformats.org/officeDocument/2006/relationships/image" Target="../media/image72.jpeg"/><Relationship Id="rId9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14.jpeg"/><Relationship Id="rId6" Type="http://schemas.openxmlformats.org/officeDocument/2006/relationships/image" Target="../media/image29.png"/><Relationship Id="rId7" Type="http://schemas.openxmlformats.org/officeDocument/2006/relationships/image" Target="../media/image40.tiff"/><Relationship Id="rId8" Type="http://schemas.openxmlformats.org/officeDocument/2006/relationships/image" Target="../media/image52.gif"/><Relationship Id="rId9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788" y="1447018"/>
            <a:ext cx="81914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Biedrības </a:t>
            </a:r>
          </a:p>
          <a:p>
            <a:pPr algn="ctr"/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“Latvijas Ūdensapgādes un kanalizācijas uzņēmumu asociācija”</a:t>
            </a:r>
          </a:p>
          <a:p>
            <a:pPr algn="ctr"/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seminārs</a:t>
            </a:r>
          </a:p>
          <a:p>
            <a:pPr algn="ctr"/>
            <a:endParaRPr lang="lv-LV" sz="1200" b="1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lv-LV" sz="3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“Aktuālais ūdensvada sistēmu apsaimniekošanā un dzeramā ūdens kvalitātes nodrošināšanā”</a:t>
            </a:r>
          </a:p>
          <a:p>
            <a:pPr algn="ctr"/>
            <a:endParaRPr lang="lv-LV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</a:rPr>
              <a:t>2016. gada 18. februārī</a:t>
            </a:r>
          </a:p>
          <a:p>
            <a:pPr algn="ctr"/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</a:rPr>
              <a:t>Jūrmalā, Promenādes ielā 1a, SIA “Jūrmalas ūdens’’ konferenču zālē </a:t>
            </a:r>
          </a:p>
          <a:p>
            <a:pPr algn="ctr"/>
            <a:endParaRPr lang="lv-LV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</a:rPr>
              <a:t>Edvīns Kalviņš, “TP Riga” SIA valdes loceklis</a:t>
            </a:r>
          </a:p>
        </p:txBody>
      </p:sp>
    </p:spTree>
    <p:extLst>
      <p:ext uri="{BB962C8B-B14F-4D97-AF65-F5344CB8AC3E}">
        <p14:creationId xmlns:p14="http://schemas.microsoft.com/office/powerpoint/2010/main" val="117855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INTEWA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0668" y="1582341"/>
            <a:ext cx="83779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b="1" dirty="0" smtClean="0">
                <a:solidFill>
                  <a:srgbClr val="17375E"/>
                </a:solidFill>
                <a:latin typeface="Arial"/>
                <a:cs typeface="Arial"/>
              </a:rPr>
              <a:t>Lietus ūdeņu apsaimniekošana</a:t>
            </a:r>
          </a:p>
          <a:p>
            <a:pPr algn="ctr"/>
            <a:r>
              <a:rPr lang="lv-LV" sz="2800" b="1" dirty="0" smtClean="0">
                <a:solidFill>
                  <a:srgbClr val="17375E"/>
                </a:solidFill>
                <a:latin typeface="Arial"/>
                <a:cs typeface="Arial"/>
              </a:rPr>
              <a:t>privātām, sabiedriskām un komerciālām ēkām</a:t>
            </a:r>
          </a:p>
          <a:p>
            <a:pPr algn="ctr"/>
            <a:endParaRPr lang="lv-LV" sz="2800" b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b="1" dirty="0" smtClean="0">
                <a:solidFill>
                  <a:srgbClr val="17375E"/>
                </a:solidFill>
                <a:latin typeface="Arial"/>
                <a:cs typeface="Arial"/>
              </a:rPr>
              <a:t>Vācija</a:t>
            </a:r>
          </a:p>
          <a:p>
            <a:pPr algn="ctr"/>
            <a:endParaRPr lang="lv-LV" sz="2800" b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b="1" dirty="0" smtClean="0">
                <a:solidFill>
                  <a:srgbClr val="17375E"/>
                </a:solidFill>
                <a:latin typeface="Arial"/>
                <a:cs typeface="Arial"/>
              </a:rPr>
              <a:t>www.intewa.de</a:t>
            </a:r>
          </a:p>
        </p:txBody>
      </p:sp>
      <p:pic>
        <p:nvPicPr>
          <p:cNvPr id="11" name="Picture 10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348619"/>
            <a:ext cx="2933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6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INTEWA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0668" y="1582341"/>
            <a:ext cx="83779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3200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ietus ūdens savākšana</a:t>
            </a:r>
          </a:p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3200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ietus ūdens infiltrācija</a:t>
            </a:r>
          </a:p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Ūdens attīrīšana</a:t>
            </a:r>
          </a:p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“Pelēko” ūdeņu </a:t>
            </a:r>
            <a:r>
              <a:rPr lang="lv-LV" sz="3200" dirty="0">
                <a:solidFill>
                  <a:srgbClr val="17375E"/>
                </a:solidFill>
                <a:latin typeface="Arial"/>
                <a:cs typeface="Arial"/>
              </a:rPr>
              <a:t>savākšana</a:t>
            </a:r>
          </a:p>
        </p:txBody>
      </p:sp>
    </p:spTree>
    <p:extLst>
      <p:ext uri="{BB962C8B-B14F-4D97-AF65-F5344CB8AC3E}">
        <p14:creationId xmlns:p14="http://schemas.microsoft.com/office/powerpoint/2010/main" val="27506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INTEWA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291" y="1816100"/>
            <a:ext cx="83779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DRAINMAX Tuneļa infiltrēšanas grāvis</a:t>
            </a:r>
          </a:p>
          <a:p>
            <a:pPr algn="ctr"/>
            <a:endParaRPr lang="lv-LV" sz="24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vietējo </a:t>
            </a:r>
            <a:r>
              <a:rPr lang="lv-LV" sz="2400" dirty="0">
                <a:solidFill>
                  <a:srgbClr val="17375E"/>
                </a:solidFill>
                <a:latin typeface="Arial"/>
                <a:cs typeface="Arial"/>
              </a:rPr>
              <a:t>lietus </a:t>
            </a:r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ūdeņu iefiltrēšana vai uzkrāšana  </a:t>
            </a: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lietus ūdens notekūdeņu attīrīšana iestādēm</a:t>
            </a:r>
            <a:endParaRPr lang="lv-LV" sz="24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8" name="Picture 7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99" y="3643248"/>
            <a:ext cx="2057085" cy="1271652"/>
          </a:xfrm>
          <a:prstGeom prst="rect">
            <a:avLst/>
          </a:prstGeom>
        </p:spPr>
      </p:pic>
      <p:pic>
        <p:nvPicPr>
          <p:cNvPr id="10" name="Picture 9" descr="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84" y="4914900"/>
            <a:ext cx="2299016" cy="1295808"/>
          </a:xfrm>
          <a:prstGeom prst="rect">
            <a:avLst/>
          </a:prstGeom>
        </p:spPr>
      </p:pic>
      <p:pic>
        <p:nvPicPr>
          <p:cNvPr id="12" name="Picture 11" descr="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1" y="3643248"/>
            <a:ext cx="3673598" cy="23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INTEWA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291" y="1816100"/>
            <a:ext cx="83779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AQUALOOP </a:t>
            </a:r>
          </a:p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Ūdens attīrīšana un «pelēkā» ūdens pārstrāde</a:t>
            </a:r>
          </a:p>
          <a:p>
            <a:pPr algn="ctr"/>
            <a:endParaRPr lang="lv-LV" sz="24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Iegūst kvalitatīvu dzeramo ūdeni no:</a:t>
            </a:r>
          </a:p>
          <a:p>
            <a:pPr algn="ctr"/>
            <a:endParaRPr lang="lv-LV" sz="24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  virszemes ūdeņiem, pazemes ūdeņiem, </a:t>
            </a: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noteces ūdeņiem no notekūdeņu attīrīšanas stacijām, rūpnieciskiem notekūdeņiem vai </a:t>
            </a: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«pelēkiem» ūdeņiem no mājām</a:t>
            </a:r>
          </a:p>
        </p:txBody>
      </p:sp>
      <p:pic>
        <p:nvPicPr>
          <p:cNvPr id="8" name="Picture 7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1" y="1358900"/>
            <a:ext cx="2387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5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INTEWA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291" y="1816100"/>
            <a:ext cx="8377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smtClean="0">
                <a:solidFill>
                  <a:srgbClr val="17375E"/>
                </a:solidFill>
                <a:latin typeface="Arial"/>
                <a:cs typeface="Arial"/>
              </a:rPr>
              <a:t>AQUALOOP moduļu sastāvdaļas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1840" y="2626151"/>
            <a:ext cx="1861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err="1" smtClean="0">
                <a:solidFill>
                  <a:srgbClr val="17375E"/>
                </a:solidFill>
                <a:latin typeface="Arial"/>
                <a:cs typeface="Arial"/>
              </a:rPr>
              <a:t>Priekšfiltrs</a:t>
            </a:r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 un izaugsmes struktūras</a:t>
            </a:r>
            <a:endParaRPr lang="lv-LV" sz="24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12" name="Picture 11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80" y="2400876"/>
            <a:ext cx="1905000" cy="1270000"/>
          </a:xfrm>
          <a:prstGeom prst="rect">
            <a:avLst/>
          </a:prstGeom>
        </p:spPr>
      </p:pic>
      <p:pic>
        <p:nvPicPr>
          <p:cNvPr id="13" name="Picture 12" descr="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80" y="3687981"/>
            <a:ext cx="1905000" cy="1435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62054" y="2626151"/>
            <a:ext cx="304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Membrānas stacija ar sistēmas vadību</a:t>
            </a:r>
            <a:endParaRPr lang="lv-LV" sz="24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15" name="Picture 14" descr="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9" y="2514600"/>
            <a:ext cx="1329331" cy="17685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62054" y="3759200"/>
            <a:ext cx="165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membrāna</a:t>
            </a:r>
            <a:endParaRPr lang="lv-LV" dirty="0"/>
          </a:p>
        </p:txBody>
      </p:sp>
      <p:pic>
        <p:nvPicPr>
          <p:cNvPr id="18" name="Picture 17" descr="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78" y="4283111"/>
            <a:ext cx="542095" cy="12451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97092" y="4461085"/>
            <a:ext cx="261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gaisa kompresors</a:t>
            </a:r>
            <a:endParaRPr lang="lv-LV" sz="24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20" name="Picture 19" descr="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83" y="3653660"/>
            <a:ext cx="1219200" cy="9347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1429" y="4505535"/>
            <a:ext cx="1125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</a:rPr>
              <a:t>tvertne</a:t>
            </a:r>
            <a:endParaRPr lang="en-US" sz="24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22" name="Picture 21" descr="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0" y="5077566"/>
            <a:ext cx="2375429" cy="13262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07845" y="5077567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Ūdensapgādes bloks</a:t>
            </a:r>
            <a:endParaRPr lang="lv-LV" sz="24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24" name="Picture 23" descr="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27" y="5528287"/>
            <a:ext cx="2194560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INTEWA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102" y="1498600"/>
            <a:ext cx="83779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7375E"/>
                </a:solidFill>
                <a:latin typeface="Arial"/>
                <a:cs typeface="Arial"/>
              </a:rPr>
              <a:t>RAINMASTER</a:t>
            </a:r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:</a:t>
            </a:r>
            <a:r>
              <a:rPr lang="en-US" sz="3200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17375E"/>
                </a:solidFill>
                <a:latin typeface="Arial"/>
                <a:cs typeface="Arial"/>
              </a:rPr>
              <a:t>Lietusūdens</a:t>
            </a:r>
            <a:r>
              <a:rPr lang="en-US" sz="2800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17375E"/>
                </a:solidFill>
                <a:latin typeface="Arial"/>
                <a:cs typeface="Arial"/>
              </a:rPr>
              <a:t>un </a:t>
            </a:r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«</a:t>
            </a:r>
            <a:r>
              <a:rPr lang="en-US" sz="2800" dirty="0" err="1" smtClean="0">
                <a:solidFill>
                  <a:srgbClr val="17375E"/>
                </a:solidFill>
                <a:latin typeface="Arial"/>
                <a:cs typeface="Arial"/>
              </a:rPr>
              <a:t>Pelēkā</a:t>
            </a:r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»</a:t>
            </a:r>
            <a:r>
              <a:rPr lang="en-US" sz="2800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17375E"/>
                </a:solidFill>
                <a:latin typeface="Arial"/>
                <a:cs typeface="Arial"/>
              </a:rPr>
              <a:t>ūde</a:t>
            </a:r>
            <a:r>
              <a:rPr lang="lv-LV" sz="2800" dirty="0" err="1" smtClean="0">
                <a:solidFill>
                  <a:srgbClr val="17375E"/>
                </a:solidFill>
                <a:latin typeface="Arial"/>
                <a:cs typeface="Arial"/>
              </a:rPr>
              <a:t>ns</a:t>
            </a:r>
            <a:r>
              <a:rPr lang="en-US" sz="2800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17375E"/>
                </a:solidFill>
                <a:latin typeface="Arial"/>
                <a:cs typeface="Arial"/>
              </a:rPr>
              <a:t>savākšana</a:t>
            </a:r>
            <a:endParaRPr lang="en-US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en-US" sz="3200" dirty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en-US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en-US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en-US" sz="3200" dirty="0">
              <a:solidFill>
                <a:srgbClr val="17375E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rgbClr val="17375E"/>
                </a:solidFill>
                <a:latin typeface="Arial"/>
                <a:cs typeface="Arial"/>
              </a:rPr>
              <a:t>PURAIN</a:t>
            </a:r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:</a:t>
            </a:r>
            <a:r>
              <a:rPr lang="en-US" sz="3200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17375E"/>
                </a:solidFill>
                <a:latin typeface="Arial"/>
                <a:cs typeface="Arial"/>
              </a:rPr>
              <a:t>Lietusūdens</a:t>
            </a:r>
            <a:r>
              <a:rPr lang="en-US" sz="2800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17375E"/>
                </a:solidFill>
                <a:latin typeface="Arial"/>
                <a:cs typeface="Arial"/>
              </a:rPr>
              <a:t>filtrs</a:t>
            </a:r>
            <a:endParaRPr lang="en-US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en-US" sz="3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8" name="Picture 7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64" y="2072518"/>
            <a:ext cx="3203357" cy="1966081"/>
          </a:xfrm>
          <a:prstGeom prst="rect">
            <a:avLst/>
          </a:prstGeom>
        </p:spPr>
      </p:pic>
      <p:pic>
        <p:nvPicPr>
          <p:cNvPr id="9" name="Picture 8" descr="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68" y="4254446"/>
            <a:ext cx="3189332" cy="201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7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INTEWA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802" y="2874139"/>
            <a:ext cx="3795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Lietus ūdens savākšanai</a:t>
            </a:r>
          </a:p>
          <a:p>
            <a:pPr algn="ctr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Ūdens attīrīšanai</a:t>
            </a:r>
          </a:p>
          <a:p>
            <a:pPr algn="ctr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Lietus ūdens infiltrācijai</a:t>
            </a:r>
          </a:p>
          <a:p>
            <a:pPr algn="ctr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Lietus ūdens uzkrāšanai</a:t>
            </a:r>
          </a:p>
          <a:p>
            <a:pPr algn="ctr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Irigācijai</a:t>
            </a:r>
          </a:p>
          <a:p>
            <a:pPr algn="ctr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Dārza dīķiem</a:t>
            </a:r>
          </a:p>
          <a:p>
            <a:pPr algn="ctr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Drenāžai </a:t>
            </a:r>
          </a:p>
          <a:p>
            <a:pPr algn="ctr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Baseiniem</a:t>
            </a:r>
          </a:p>
          <a:p>
            <a:pPr algn="ctr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Būvniecībā</a:t>
            </a:r>
          </a:p>
        </p:txBody>
      </p:sp>
      <p:pic>
        <p:nvPicPr>
          <p:cNvPr id="10" name="Picture 9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3329970"/>
            <a:ext cx="4193812" cy="2512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291" y="1237314"/>
            <a:ext cx="8377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>
                <a:solidFill>
                  <a:srgbClr val="17375E"/>
                </a:solidFill>
                <a:latin typeface="Arial"/>
                <a:cs typeface="Arial"/>
              </a:rPr>
              <a:t>PLURAFIT – </a:t>
            </a:r>
          </a:p>
          <a:p>
            <a:pPr algn="ctr"/>
            <a:r>
              <a:rPr lang="lv-LV" sz="2800" dirty="0">
                <a:solidFill>
                  <a:srgbClr val="17375E"/>
                </a:solidFill>
                <a:latin typeface="Arial"/>
                <a:cs typeface="Arial"/>
              </a:rPr>
              <a:t>modulāra filtru un </a:t>
            </a:r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kameru </a:t>
            </a:r>
            <a:r>
              <a:rPr lang="lv-LV" sz="2800" dirty="0">
                <a:solidFill>
                  <a:srgbClr val="17375E"/>
                </a:solidFill>
                <a:latin typeface="Arial"/>
                <a:cs typeface="Arial"/>
              </a:rPr>
              <a:t>komplekts</a:t>
            </a:r>
          </a:p>
        </p:txBody>
      </p:sp>
    </p:spTree>
    <p:extLst>
      <p:ext uri="{BB962C8B-B14F-4D97-AF65-F5344CB8AC3E}">
        <p14:creationId xmlns:p14="http://schemas.microsoft.com/office/powerpoint/2010/main" val="294884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LAR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7404" y="3170704"/>
            <a:ext cx="83779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Ūdens procesu analizatori</a:t>
            </a:r>
          </a:p>
          <a:p>
            <a:pPr algn="ctr"/>
            <a:endParaRPr lang="lv-LV"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Vācija</a:t>
            </a:r>
          </a:p>
          <a:p>
            <a:pPr algn="ctr"/>
            <a:endParaRPr lang="lv-LV" sz="28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www.lar.com</a:t>
            </a:r>
            <a:endParaRPr lang="lv-LV"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412119"/>
            <a:ext cx="18288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8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LAR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0291" y="1542534"/>
            <a:ext cx="83779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Nepārtrauktas darbības, 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ātras un augstas precizitātes analizatori 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dzeramā un/vai tehniskā ūdens 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kvalitātes uzraudzībai,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izmantojami arī visu veidu notekūdeņu attīrīšanas stacijās</a:t>
            </a:r>
          </a:p>
          <a:p>
            <a:endParaRPr lang="lv-LV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lv-LV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58696" y="3627735"/>
            <a:ext cx="3095625" cy="2520950"/>
            <a:chOff x="106150950" y="110052000"/>
            <a:chExt cx="2520000" cy="2052000"/>
          </a:xfrm>
        </p:grpSpPr>
        <p:pic>
          <p:nvPicPr>
            <p:cNvPr id="10" name="Picture 5" descr="Product catalogue1_Page_3_Image_0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99585" y="111054787"/>
              <a:ext cx="737321" cy="104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Product catalogue1_Page_3_Image_0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50950" y="110386262"/>
              <a:ext cx="737321" cy="1049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Q_4aedb231c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58362" y="110497683"/>
              <a:ext cx="1012588" cy="1104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BioMonitor_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71886" y="110052000"/>
              <a:ext cx="1032250" cy="102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Elox100_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7569" y="111166208"/>
              <a:ext cx="874954" cy="82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 descr="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3764620"/>
            <a:ext cx="4483100" cy="15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LAR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834634"/>
            <a:ext cx="8188687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Raksturīgākās nozares</a:t>
            </a:r>
          </a:p>
          <a:p>
            <a:pPr algn="ctr"/>
            <a:endParaRPr lang="lv-LV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Ķīmijas rūpniecība	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Naftas pārstrādes rūpniecība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Lidostas 					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Farmaceitiskā rūpniecība	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Pārtikas un dzērienu ražošana 	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Alus darītavas 	</a:t>
            </a:r>
          </a:p>
          <a:p>
            <a:pPr algn="ctr"/>
            <a:r>
              <a:rPr lang="lv-LV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Dzeramā ūdens attīrīšanas stacijas</a:t>
            </a:r>
          </a:p>
          <a:p>
            <a:pPr algn="ctr"/>
            <a:r>
              <a:rPr lang="lv-LV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Notekūdeņu attīrīšanas stacijas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Elektrostacijas 		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Atkritumu apsaimniekošana	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Celulozes un papīra rūpniecība</a:t>
            </a:r>
            <a:endParaRPr lang="lv-LV" sz="2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65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Tehniskie partneri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291" y="2055216"/>
            <a:ext cx="83779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Technical Partners International Inc. Kanādā</a:t>
            </a:r>
          </a:p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“TP Riga” SIA Latvijā</a:t>
            </a:r>
          </a:p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Piedāvā</a:t>
            </a: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Projektu vadības pakalpojumus</a:t>
            </a: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un</a:t>
            </a: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Iekārtas, produktus un pakalpojumus,</a:t>
            </a: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kas pilnveido mūsu piedāvājumu</a:t>
            </a:r>
          </a:p>
          <a:p>
            <a:pPr algn="ctr"/>
            <a:endParaRPr lang="lv-LV" sz="3200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98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LAR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834634"/>
            <a:ext cx="818868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Mēra parametrus</a:t>
            </a:r>
          </a:p>
          <a:p>
            <a:pPr algn="ctr"/>
            <a:endParaRPr lang="lv-LV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TOC, TC, 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TIC: </a:t>
            </a:r>
            <a:r>
              <a:rPr lang="lv-LV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kopējais organiskais ogleklis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r>
              <a:rPr lang="lv-LV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kopējais neorganiskais 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ogleklis, kopējais ogleklis;</a:t>
            </a:r>
            <a:endParaRPr lang="lv-LV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DOC: izšķīdušais organiskais ogleklis;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TOD: kopējais skābekļa patēriņš;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TNb: kopējais slāpeklis;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TP: kopējais fosfors;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COD</a:t>
            </a:r>
            <a:r>
              <a:rPr lang="lv-LV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skābekļa ķīmiskais patēriņš;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BOD</a:t>
            </a:r>
            <a:r>
              <a:rPr lang="lv-LV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skābekļa bioloģiskais patēriņš;</a:t>
            </a:r>
          </a:p>
          <a:p>
            <a:pPr algn="ctr"/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Toxicity: toksicitātes monitorings. </a:t>
            </a:r>
          </a:p>
        </p:txBody>
      </p:sp>
    </p:spTree>
    <p:extLst>
      <p:ext uri="{BB962C8B-B14F-4D97-AF65-F5344CB8AC3E}">
        <p14:creationId xmlns:p14="http://schemas.microsoft.com/office/powerpoint/2010/main" val="149278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LAR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0292" y="1440934"/>
            <a:ext cx="8377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Mobīlā labratorija</a:t>
            </a:r>
            <a:endParaRPr lang="lv-LV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LA-13-09 141002 Tes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2182356"/>
            <a:ext cx="2979206" cy="1800006"/>
          </a:xfrm>
          <a:prstGeom prst="rect">
            <a:avLst/>
          </a:prstGeom>
        </p:spPr>
      </p:pic>
      <p:pic>
        <p:nvPicPr>
          <p:cNvPr id="9" name="Picture 8" descr="LA-13-09 Mobile Lab 141002 Trailer shor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57" y="2301323"/>
            <a:ext cx="3357071" cy="1661077"/>
          </a:xfrm>
          <a:prstGeom prst="rect">
            <a:avLst/>
          </a:prstGeom>
        </p:spPr>
      </p:pic>
      <p:pic>
        <p:nvPicPr>
          <p:cNvPr id="10" name="Picture 9" descr="LA-13-09 Mobile Lab 141002 Trailer - bac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31" y="4280282"/>
            <a:ext cx="5812747" cy="1992942"/>
          </a:xfrm>
          <a:prstGeom prst="rect">
            <a:avLst/>
          </a:prstGeom>
        </p:spPr>
      </p:pic>
      <p:pic>
        <p:nvPicPr>
          <p:cNvPr id="11" name="Picture 10" descr="LA-13-09 Mobile Lab 141002 Equip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04" y="1495094"/>
            <a:ext cx="1919584" cy="24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7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ECOLO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2" descr="C:\Users\enemeth\Desktop\New_Ecolo_logo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644650"/>
            <a:ext cx="3619500" cy="8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7978" y="2934732"/>
            <a:ext cx="8190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Smaku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Kontrole</a:t>
            </a:r>
          </a:p>
          <a:p>
            <a:pPr algn="ctr"/>
            <a:endParaRPr lang="lv-LV"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Kanāda</a:t>
            </a:r>
          </a:p>
          <a:p>
            <a:pPr algn="ctr"/>
            <a:endParaRPr lang="lv-LV"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http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://ecolo.com/ </a:t>
            </a:r>
          </a:p>
        </p:txBody>
      </p:sp>
    </p:spTree>
    <p:extLst>
      <p:ext uri="{BB962C8B-B14F-4D97-AF65-F5344CB8AC3E}">
        <p14:creationId xmlns:p14="http://schemas.microsoft.com/office/powerpoint/2010/main" val="251364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ECOLO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6400" y="2311400"/>
            <a:ext cx="3314880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Likvidē smakas no:</a:t>
            </a:r>
          </a:p>
          <a:p>
            <a:pPr algn="ctr"/>
            <a:endParaRPr lang="lv-LV" dirty="0" smtClean="0"/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Notekūdeņiem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Sadzīves atkritumiem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Rūpniecības objektiem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Komerciālām iestādēm</a:t>
            </a:r>
          </a:p>
        </p:txBody>
      </p:sp>
    </p:spTree>
    <p:extLst>
      <p:ext uri="{BB962C8B-B14F-4D97-AF65-F5344CB8AC3E}">
        <p14:creationId xmlns:p14="http://schemas.microsoft.com/office/powerpoint/2010/main" val="150631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ECOLO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Picture 9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0" y="1930976"/>
            <a:ext cx="5714348" cy="1904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291" y="1247019"/>
            <a:ext cx="8377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Notekūdeņi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Picture 11" descr="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49" y="4158285"/>
            <a:ext cx="5746829" cy="17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0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ECOLO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291" y="1247018"/>
            <a:ext cx="8377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Notekūdeņi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1" y="1426468"/>
            <a:ext cx="2284809" cy="1713607"/>
          </a:xfrm>
          <a:prstGeom prst="rect">
            <a:avLst/>
          </a:prstGeom>
        </p:spPr>
      </p:pic>
      <p:pic>
        <p:nvPicPr>
          <p:cNvPr id="13" name="Picture 12" descr="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36068"/>
            <a:ext cx="2170509" cy="1447713"/>
          </a:xfrm>
          <a:prstGeom prst="rect">
            <a:avLst/>
          </a:prstGeom>
        </p:spPr>
      </p:pic>
      <p:pic>
        <p:nvPicPr>
          <p:cNvPr id="14" name="Picture 13" descr="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1" y="3140075"/>
            <a:ext cx="2349500" cy="1762125"/>
          </a:xfrm>
          <a:prstGeom prst="rect">
            <a:avLst/>
          </a:prstGeom>
        </p:spPr>
      </p:pic>
      <p:pic>
        <p:nvPicPr>
          <p:cNvPr id="6" name="Picture 5" descr="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819324"/>
            <a:ext cx="2120900" cy="1590675"/>
          </a:xfrm>
          <a:prstGeom prst="rect">
            <a:avLst/>
          </a:prstGeom>
        </p:spPr>
      </p:pic>
      <p:pic>
        <p:nvPicPr>
          <p:cNvPr id="7" name="Picture 6" descr="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71" y="3239890"/>
            <a:ext cx="2705100" cy="2020900"/>
          </a:xfrm>
          <a:prstGeom prst="rect">
            <a:avLst/>
          </a:prstGeom>
        </p:spPr>
      </p:pic>
      <p:pic>
        <p:nvPicPr>
          <p:cNvPr id="8" name="Picture 7" descr="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54" y="2741886"/>
            <a:ext cx="2262724" cy="1690414"/>
          </a:xfrm>
          <a:prstGeom prst="rect">
            <a:avLst/>
          </a:prstGeom>
        </p:spPr>
      </p:pic>
      <p:pic>
        <p:nvPicPr>
          <p:cNvPr id="15" name="Picture 14" descr="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0"/>
            <a:ext cx="2044700" cy="2740540"/>
          </a:xfrm>
          <a:prstGeom prst="rect">
            <a:avLst/>
          </a:prstGeom>
        </p:spPr>
      </p:pic>
      <p:pic>
        <p:nvPicPr>
          <p:cNvPr id="16" name="Picture 15" descr="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87" y="4081860"/>
            <a:ext cx="2705100" cy="2023542"/>
          </a:xfrm>
          <a:prstGeom prst="rect">
            <a:avLst/>
          </a:prstGeom>
        </p:spPr>
      </p:pic>
      <p:pic>
        <p:nvPicPr>
          <p:cNvPr id="17" name="Picture 16" descr="0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4953000"/>
            <a:ext cx="292608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9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Centec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logo Cente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1536700"/>
            <a:ext cx="2603500" cy="66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338" y="2666424"/>
            <a:ext cx="82807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Specializējas šķidrumu un gāzes apstrādes iekārtu ražošanā</a:t>
            </a:r>
          </a:p>
          <a:p>
            <a:endParaRPr lang="lv-LV" sz="28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Vācija</a:t>
            </a:r>
          </a:p>
          <a:p>
            <a:pPr algn="ctr"/>
            <a:endParaRPr lang="lv-LV" sz="28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www.centec.de</a:t>
            </a:r>
          </a:p>
          <a:p>
            <a:pPr algn="ctr"/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95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Centec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0869" y="1675824"/>
            <a:ext cx="39575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Ūdens attīrīšana</a:t>
            </a:r>
          </a:p>
          <a:p>
            <a:pPr algn="ctr"/>
            <a:r>
              <a:rPr lang="lv-LV" sz="28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DeGaS</a:t>
            </a:r>
            <a:r>
              <a:rPr lang="lv-LV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 Kolonnu ūdens </a:t>
            </a:r>
          </a:p>
          <a:p>
            <a:pPr algn="ctr"/>
            <a:r>
              <a:rPr lang="lv-LV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atgaisošanas sistēmas</a:t>
            </a:r>
            <a:endParaRPr lang="lv-LV" sz="28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3" y="3327400"/>
            <a:ext cx="1169521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150" y="4379555"/>
            <a:ext cx="2476500" cy="215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350" y="4101524"/>
            <a:ext cx="1625600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900" y="3187700"/>
            <a:ext cx="16256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4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Centec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0291" y="1688524"/>
            <a:ext cx="39591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REVOTEC 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Nanofiltrācija / Reversā osmoze</a:t>
            </a:r>
            <a:endParaRPr lang="lv-LV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0507" y="4405531"/>
            <a:ext cx="3913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40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OXYTRANS </a:t>
            </a:r>
          </a:p>
          <a:p>
            <a:pPr algn="ctr"/>
            <a:r>
              <a:rPr lang="lv-LV" sz="240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Optiskais skābekļa sensors</a:t>
            </a:r>
            <a:endParaRPr lang="lv-LV" sz="24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0" y="1493679"/>
            <a:ext cx="1814360" cy="2494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70" y="3759200"/>
            <a:ext cx="2857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Centec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2371" y="1688524"/>
            <a:ext cx="552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IONTEC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Mixed Bed Ion Exchanger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3460" y="3987462"/>
            <a:ext cx="3257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40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CIP tīrīšanas sistēmas</a:t>
            </a:r>
            <a:endParaRPr lang="lv-LV" sz="24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397" y="2150189"/>
            <a:ext cx="6350000" cy="168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891" y="4728783"/>
            <a:ext cx="2056209" cy="1544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621" y="3759200"/>
            <a:ext cx="18415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5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Tehniskie partneri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291" y="2055216"/>
            <a:ext cx="8377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Mūsu galvenais mērķis un uzdevums:</a:t>
            </a:r>
          </a:p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Efektīvi un ekonomiski</a:t>
            </a:r>
            <a:endParaRPr lang="lv-LV" sz="2400" dirty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lv-LV" sz="24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nodrošināt </a:t>
            </a:r>
          </a:p>
          <a:p>
            <a:pPr algn="ctr"/>
            <a:endParaRPr lang="lv-LV" sz="24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klientu prasību izpildi</a:t>
            </a:r>
          </a:p>
          <a:p>
            <a:pPr algn="ctr"/>
            <a:endParaRPr lang="lv-LV" sz="3200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85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Centec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566" y="1650424"/>
            <a:ext cx="7492757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iekārtas šķidrumu un gāzes apstrādei</a:t>
            </a:r>
          </a:p>
          <a:p>
            <a:endParaRPr lang="lv-LV" sz="32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Ūdens Mīkstināšanai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Ultra un nano filtrācijai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Reversai osmozei</a:t>
            </a:r>
          </a:p>
          <a:p>
            <a:pPr algn="ctr"/>
            <a:r>
              <a:rPr lang="lv-LV" sz="2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WFI 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ūdeņu </a:t>
            </a:r>
            <a:r>
              <a:rPr lang="lv-LV" sz="2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estilācija 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«Tīra» </a:t>
            </a:r>
            <a:r>
              <a:rPr lang="lv-LV" sz="2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vaika ražošana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Membrānas ūdens atgaisošanai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Kolonnas ūdens atgaisošanai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Vakuma iekārtas ūdens atgaisošanai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Ogļskābās gāzes ievadīšanai &amp; ogļskābās gāzes atdalīšanai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Slāpekļa ievadīšanai šķidrumā</a:t>
            </a:r>
          </a:p>
          <a:p>
            <a:pPr algn="ctr"/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Jonu apmaiņai</a:t>
            </a:r>
            <a:endParaRPr lang="lv-LV" sz="2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4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WEMS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100" y="3759200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logo W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06" y="1339850"/>
            <a:ext cx="2592388" cy="901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291" y="2456796"/>
            <a:ext cx="8106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Water and Environmental Management Services</a:t>
            </a:r>
          </a:p>
          <a:p>
            <a:pPr algn="ctr"/>
            <a:endParaRPr lang="lv-LV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Ūdens un Vides</a:t>
            </a:r>
          </a:p>
          <a:p>
            <a:pPr algn="ctr"/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Projektu valdības Pakalpojuni</a:t>
            </a:r>
          </a:p>
          <a:p>
            <a:pPr algn="ctr"/>
            <a:endParaRPr lang="lv-LV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Latvija</a:t>
            </a:r>
          </a:p>
          <a:p>
            <a:pPr algn="ctr"/>
            <a:endParaRPr lang="lv-LV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www.wems.lv</a:t>
            </a:r>
            <a:endParaRPr lang="lv-LV" sz="32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14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WEMS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 descr="WEM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0" y="1932178"/>
            <a:ext cx="1802209" cy="2830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3000" y="1932178"/>
            <a:ext cx="63852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Malcolm</a:t>
            </a:r>
            <a:r>
              <a:rPr lang="lv-LV" sz="32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P </a:t>
            </a:r>
            <a:r>
              <a:rPr lang="lv-LV" sz="3200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Dent</a:t>
            </a:r>
            <a:endParaRPr lang="lv-LV" sz="32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sz="32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Ūdens projektu inženieris</a:t>
            </a: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Notekūdeņu attīrīšana</a:t>
            </a: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Vides pārvaldība</a:t>
            </a: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Apūdeņošana un meliorācija</a:t>
            </a: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Sniedz tehnisku palīdzību vietējiem projektiem un nevalstiskajām organizācijām</a:t>
            </a:r>
          </a:p>
        </p:txBody>
      </p:sp>
    </p:spTree>
    <p:extLst>
      <p:ext uri="{BB962C8B-B14F-4D97-AF65-F5344CB8AC3E}">
        <p14:creationId xmlns:p14="http://schemas.microsoft.com/office/powerpoint/2010/main" val="179409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WEMS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2500" y="2095500"/>
            <a:ext cx="5336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Ūdens attīrīšanas un infrastruktūras attīstība un pilnveidošana </a:t>
            </a: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Notekūdeņu attīrīšanas staciju attīstība un paplašināšana</a:t>
            </a: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Projektē un izbūvē irigācijas sistēmas</a:t>
            </a:r>
            <a:endParaRPr lang="lv-LV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77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WEMS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2371" y="1625600"/>
            <a:ext cx="57365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Notekūdeņu attīrīšana:</a:t>
            </a: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Koncepta dizains – skiču projekts,</a:t>
            </a: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Projektēšana,</a:t>
            </a: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Būvuzraudzība,</a:t>
            </a: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Ieviešana</a:t>
            </a: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Atbilstoši FIDIC Sarkanās un Dzeltenās grāmatas noteikumiem </a:t>
            </a:r>
          </a:p>
        </p:txBody>
      </p:sp>
    </p:spTree>
    <p:extLst>
      <p:ext uri="{BB962C8B-B14F-4D97-AF65-F5344CB8AC3E}">
        <p14:creationId xmlns:p14="http://schemas.microsoft.com/office/powerpoint/2010/main" val="194172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Tehniskie partneri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 descr="logo TPR 120731-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94" y="1623974"/>
            <a:ext cx="2526284" cy="1113645"/>
          </a:xfrm>
          <a:prstGeom prst="rect">
            <a:avLst/>
          </a:prstGeom>
        </p:spPr>
      </p:pic>
      <p:pic>
        <p:nvPicPr>
          <p:cNvPr id="7" name="Picture 6" descr="logo TPI horizontal 111126.2.LOGO-HO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97" y="1623974"/>
            <a:ext cx="4546397" cy="1119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6519" y="3140501"/>
            <a:ext cx="77636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Technical </a:t>
            </a:r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Partners International Inc. / “TP Riga” SIA</a:t>
            </a: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www.technicalpartners.ca un www.tpriga.lv</a:t>
            </a:r>
          </a:p>
          <a:p>
            <a:pPr algn="ctr"/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Projektu vadība</a:t>
            </a:r>
          </a:p>
          <a:p>
            <a:pPr algn="ctr"/>
            <a:endParaRPr lang="lv-LV" sz="24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Kanāda / Latvija</a:t>
            </a:r>
            <a:endParaRPr lang="lv-LV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77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Tehniskie partneri</a:t>
            </a:r>
            <a:endParaRPr lang="lv-LV" sz="3200" b="1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292" y="1930400"/>
            <a:ext cx="8377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Pielieto</a:t>
            </a: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www.pm-proformance.com</a:t>
            </a:r>
          </a:p>
          <a:p>
            <a:pPr algn="ctr"/>
            <a:endParaRPr lang="lv-LV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Projektu vadības sistēma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aziem un vidējiem uzņēmumiem</a:t>
            </a:r>
          </a:p>
          <a:p>
            <a:endParaRPr lang="lv-LV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 descr="logo PM Proforman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71" y="2673350"/>
            <a:ext cx="519545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4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Tehniskie partneri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283" y="1891268"/>
            <a:ext cx="752000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200" b="1" i="1" dirty="0" smtClean="0">
                <a:solidFill>
                  <a:srgbClr val="800000"/>
                </a:solidFill>
                <a:latin typeface="Arial"/>
                <a:cs typeface="Arial"/>
              </a:rPr>
              <a:t>PM</a:t>
            </a:r>
            <a:r>
              <a:rPr lang="lv-LV" sz="3200" b="1" dirty="0" smtClean="0">
                <a:solidFill>
                  <a:srgbClr val="800000"/>
                </a:solidFill>
                <a:latin typeface="Arial"/>
                <a:cs typeface="Arial"/>
              </a:rPr>
              <a:t>-PROformance</a:t>
            </a:r>
            <a:r>
              <a:rPr lang="lv-LV" sz="3200" dirty="0" smtClean="0">
                <a:solidFill>
                  <a:srgbClr val="800000"/>
                </a:solidFill>
                <a:latin typeface="Arial"/>
                <a:cs typeface="Arial"/>
              </a:rPr>
              <a:t>™</a:t>
            </a:r>
            <a:r>
              <a:rPr lang="lv-LV" sz="3200" dirty="0" smtClean="0">
                <a:solidFill>
                  <a:srgbClr val="000000"/>
                </a:solidFill>
                <a:latin typeface="Arial"/>
                <a:cs typeface="Arial"/>
              </a:rPr>
              <a:t> - </a:t>
            </a:r>
            <a:r>
              <a:rPr lang="lv-LV" sz="32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sistēmas</a:t>
            </a:r>
            <a:r>
              <a:rPr lang="lv-LV" sz="3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lv-LV" sz="32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pamats</a:t>
            </a:r>
          </a:p>
          <a:p>
            <a:pPr algn="ctr"/>
            <a:endParaRPr lang="lv-LV" sz="3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Sakārtota pieeja projektiem</a:t>
            </a:r>
          </a:p>
          <a:p>
            <a:pPr algn="ctr"/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Projekta vai ražotnes dokumentācija</a:t>
            </a:r>
          </a:p>
          <a:p>
            <a:pPr algn="ctr"/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Lietotāju prasību specifikācija</a:t>
            </a:r>
          </a:p>
          <a:p>
            <a:pPr algn="ctr"/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Efektīva komunikācija</a:t>
            </a:r>
            <a:endParaRPr lang="lv-LV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09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Tehniskie partneri</a:t>
            </a:r>
            <a:endParaRPr lang="lv-LV" sz="3200" b="1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 descr="1 TP.Projekts.080801.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9" y="1335919"/>
            <a:ext cx="8564388" cy="50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1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Tehniskie partneri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292" y="1587500"/>
            <a:ext cx="83779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Personāls</a:t>
            </a:r>
            <a:endParaRPr lang="lv-LV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www.tpriga.lv/musu-komanda</a:t>
            </a:r>
            <a:endParaRPr lang="lv-LV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Macintosh HD:Users:edkalvins:Desktop:1 Personal :Pictures:EK:Kalvins 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49332"/>
            <a:ext cx="673100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778000" y="3149332"/>
            <a:ext cx="187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Edvīns Kalviņš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Projekta vadītājs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http://tpriga.lv/imgs/515/IMG_4913%20cop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74" y="4163794"/>
            <a:ext cx="736600" cy="9563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22371" y="4163794"/>
            <a:ext cx="189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Alvis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Līdums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Projekta vadītājs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3" name="Picture 12" descr="anita_(3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4225558"/>
            <a:ext cx="704850" cy="947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458187" y="4354026"/>
            <a:ext cx="1926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Anita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Boldāne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Projekta vadītāja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Picture 14" descr="Indr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5392627"/>
            <a:ext cx="704850" cy="8591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5458187" y="5430727"/>
            <a:ext cx="2397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Indra Sproģe-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Kalviņa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Administrācija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7" name="Picture 16" descr="Malcolm_Dent_(3)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149332"/>
            <a:ext cx="704850" cy="9036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5458187" y="3149332"/>
            <a:ext cx="311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Malcolm Dent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Ūdens 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projektu speciālists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" name="Picture 19" descr="Macintosh HD:Users:edkalvins:Desktop:2 TP-01:TP-01.04 Marketing, Website, Leaflets, Brochures:TP-01.04-01.web TP Riga:TP-01.04-01-01.WEB:03 Bildes un Logo:0 Personnel - web:Darbinieku bildes jaunās:Maris Ozols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74" y="5275004"/>
            <a:ext cx="706120" cy="99822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822371" y="5417235"/>
            <a:ext cx="2368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Māris Ozols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Instalāciju inženieris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49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Tehniskie partneri</a:t>
            </a:r>
            <a:endParaRPr lang="lv-LV" sz="3200" b="1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291" y="2055216"/>
            <a:ext cx="83779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Tehnisko partneru</a:t>
            </a:r>
          </a:p>
          <a:p>
            <a:pPr algn="ctr"/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pārstāvētās firmas</a:t>
            </a:r>
          </a:p>
          <a:p>
            <a:pPr algn="ctr"/>
            <a:endParaRPr lang="lv-LV" sz="20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un </a:t>
            </a:r>
          </a:p>
          <a:p>
            <a:pPr algn="ctr"/>
            <a:endParaRPr lang="lv-LV" sz="20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sadarbības partneri</a:t>
            </a:r>
          </a:p>
          <a:p>
            <a:pPr algn="ctr"/>
            <a:endParaRPr lang="lv-LV" sz="3200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31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Tehniskie partneri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19" y="1930400"/>
            <a:ext cx="5557080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Sadarbības partneris</a:t>
            </a: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lv-LV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www.cancham.lv</a:t>
            </a: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Kanādas tirdzniecības palāta Latvijā</a:t>
            </a:r>
          </a:p>
          <a:p>
            <a:endParaRPr lang="lv-LV" sz="240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lv-LV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Iespējamie sadarbības partneri Kanādā</a:t>
            </a:r>
            <a:endParaRPr lang="lv-LV"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 descr="logo CanCham 151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2584450"/>
            <a:ext cx="2540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792" y="2126717"/>
            <a:ext cx="759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23850" y="2437989"/>
            <a:ext cx="29527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Kontaktinformācija:</a:t>
            </a:r>
          </a:p>
          <a:p>
            <a:pPr eaLnBrk="1" hangingPunct="1">
              <a:spcAft>
                <a:spcPts val="600"/>
              </a:spcAft>
            </a:pPr>
            <a:endParaRPr lang="lv-LV" sz="16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Edvīns Kalviņš</a:t>
            </a:r>
          </a:p>
          <a:p>
            <a:pPr eaLnBrk="1" hangingPunct="1">
              <a:spcAft>
                <a:spcPts val="600"/>
              </a:spcAft>
            </a:pPr>
            <a:r>
              <a:rPr lang="lv-LV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SIA “TP Riga”</a:t>
            </a:r>
          </a:p>
          <a:p>
            <a:pPr eaLnBrk="1" hangingPunct="1">
              <a:spcAft>
                <a:spcPts val="600"/>
              </a:spcAft>
            </a:pPr>
            <a:r>
              <a:rPr lang="lv-LV" sz="1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Technical Partners International Inc., </a:t>
            </a:r>
          </a:p>
          <a:p>
            <a:pPr eaLnBrk="1" hangingPunct="1">
              <a:spcAft>
                <a:spcPts val="600"/>
              </a:spcAft>
            </a:pPr>
            <a:endParaRPr lang="lv-LV" sz="16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ed.kalvins@tpriga.lv</a:t>
            </a:r>
          </a:p>
          <a:p>
            <a:pPr eaLnBrk="1" hangingPunct="1">
              <a:spcAft>
                <a:spcPts val="600"/>
              </a:spcAft>
            </a:pPr>
            <a:endParaRPr lang="lv-LV" sz="16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+371-29-255-223</a:t>
            </a:r>
          </a:p>
          <a:p>
            <a:pPr eaLnBrk="1" hangingPunct="1">
              <a:spcAft>
                <a:spcPts val="600"/>
              </a:spcAft>
            </a:pPr>
            <a:endParaRPr lang="lv-LV" sz="16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SKYPE: ed.kalvins</a:t>
            </a:r>
            <a:endParaRPr lang="lv-LV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476500" y="1295720"/>
            <a:ext cx="48194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lv-LV" dirty="0" smtClean="0">
                <a:solidFill>
                  <a:srgbClr val="17375E"/>
                </a:solidFill>
                <a:latin typeface="Arial"/>
                <a:cs typeface="Arial"/>
              </a:rPr>
              <a:t>Mēs - ne </a:t>
            </a:r>
            <a:r>
              <a:rPr lang="lv-LV" dirty="0">
                <a:solidFill>
                  <a:srgbClr val="17375E"/>
                </a:solidFill>
                <a:latin typeface="Arial"/>
                <a:cs typeface="Arial"/>
              </a:rPr>
              <a:t>tikai vadam projektus …</a:t>
            </a:r>
          </a:p>
          <a:p>
            <a:pPr eaLnBrk="1" hangingPunct="1"/>
            <a:r>
              <a:rPr lang="lv-LV" dirty="0" smtClean="0">
                <a:solidFill>
                  <a:srgbClr val="17375E"/>
                </a:solidFill>
                <a:latin typeface="Arial"/>
                <a:cs typeface="Arial"/>
              </a:rPr>
              <a:t>Mēs - ieviešam </a:t>
            </a:r>
            <a:r>
              <a:rPr lang="lv-LV" dirty="0">
                <a:solidFill>
                  <a:srgbClr val="17375E"/>
                </a:solidFill>
                <a:latin typeface="Arial"/>
                <a:cs typeface="Arial"/>
              </a:rPr>
              <a:t>kārtību</a:t>
            </a:r>
          </a:p>
        </p:txBody>
      </p:sp>
      <p:pic>
        <p:nvPicPr>
          <p:cNvPr id="9" name="Picture 8" descr="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41" y="3342948"/>
            <a:ext cx="1361496" cy="665754"/>
          </a:xfrm>
          <a:prstGeom prst="rect">
            <a:avLst/>
          </a:prstGeom>
        </p:spPr>
      </p:pic>
      <p:pic>
        <p:nvPicPr>
          <p:cNvPr id="10" name="Picture 9" descr="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22" y="4008702"/>
            <a:ext cx="1502365" cy="546315"/>
          </a:xfrm>
          <a:prstGeom prst="rect">
            <a:avLst/>
          </a:prstGeom>
        </p:spPr>
      </p:pic>
      <p:pic>
        <p:nvPicPr>
          <p:cNvPr id="11" name="Picture 10" descr="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53" y="2443860"/>
            <a:ext cx="1078134" cy="733730"/>
          </a:xfrm>
          <a:prstGeom prst="rect">
            <a:avLst/>
          </a:prstGeom>
        </p:spPr>
      </p:pic>
      <p:pic>
        <p:nvPicPr>
          <p:cNvPr id="12" name="Picture 2" descr="C:\Users\enemeth\Desktop\New_Ecolo_logo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55" y="4694136"/>
            <a:ext cx="1705782" cy="4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 Centec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22" y="5115360"/>
            <a:ext cx="1502365" cy="381088"/>
          </a:xfrm>
          <a:prstGeom prst="rect">
            <a:avLst/>
          </a:prstGeom>
        </p:spPr>
      </p:pic>
      <p:pic>
        <p:nvPicPr>
          <p:cNvPr id="14" name="Picture 13" descr="logo PM Proformanc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52" y="5563234"/>
            <a:ext cx="2459185" cy="4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792" y="2126717"/>
            <a:ext cx="759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613" y="1616767"/>
            <a:ext cx="81914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altLang="ja-JP" sz="3000" b="1" dirty="0" smtClean="0">
                <a:solidFill>
                  <a:srgbClr val="17375E"/>
                </a:solidFill>
              </a:rPr>
              <a:t>Paldies par uzmanību!</a:t>
            </a:r>
          </a:p>
          <a:p>
            <a:pPr algn="ctr"/>
            <a:endParaRPr lang="lv-LV" altLang="ja-JP" sz="3000" b="1" dirty="0" smtClean="0">
              <a:solidFill>
                <a:srgbClr val="17375E"/>
              </a:solidFill>
            </a:endParaRPr>
          </a:p>
          <a:p>
            <a:pPr algn="ctr"/>
            <a:r>
              <a:rPr lang="lv-LV" altLang="ja-JP" sz="2000" dirty="0" smtClean="0">
                <a:solidFill>
                  <a:srgbClr val="17375E"/>
                </a:solidFill>
                <a:latin typeface="Arial"/>
                <a:cs typeface="Arial"/>
              </a:rPr>
              <a:t>Lūdzam mūs apciemot </a:t>
            </a:r>
          </a:p>
          <a:p>
            <a:pPr algn="ctr"/>
            <a:endParaRPr lang="lv-LV" altLang="ja-JP" sz="2000" b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altLang="ja-JP" sz="2000" dirty="0" smtClean="0">
                <a:solidFill>
                  <a:srgbClr val="17375E"/>
                </a:solidFill>
                <a:latin typeface="Arial"/>
                <a:cs typeface="Arial"/>
              </a:rPr>
              <a:t>www.tpriga.lv  </a:t>
            </a:r>
          </a:p>
          <a:p>
            <a:pPr algn="ctr"/>
            <a:r>
              <a:rPr lang="lv-LV" altLang="ja-JP" sz="2000" dirty="0">
                <a:solidFill>
                  <a:srgbClr val="17375E"/>
                </a:solidFill>
                <a:latin typeface="Arial"/>
                <a:cs typeface="Arial"/>
              </a:rPr>
              <a:t>www.technicalpartners.ca</a:t>
            </a:r>
          </a:p>
          <a:p>
            <a:pPr algn="ctr"/>
            <a:r>
              <a:rPr lang="lv-LV" altLang="ja-JP" sz="2000" dirty="0">
                <a:solidFill>
                  <a:srgbClr val="17375E"/>
                </a:solidFill>
                <a:latin typeface="Arial"/>
                <a:cs typeface="Arial"/>
              </a:rPr>
              <a:t>www.pm-proformance.com</a:t>
            </a:r>
          </a:p>
          <a:p>
            <a:pPr algn="ctr"/>
            <a:r>
              <a:rPr lang="lv-LV" altLang="ja-JP" sz="2000" dirty="0">
                <a:solidFill>
                  <a:srgbClr val="17375E"/>
                </a:solidFill>
                <a:latin typeface="Arial"/>
                <a:cs typeface="Arial"/>
              </a:rPr>
              <a:t>www.drydenaqua.com</a:t>
            </a:r>
          </a:p>
          <a:p>
            <a:pPr algn="ctr"/>
            <a:r>
              <a:rPr lang="lv-LV" altLang="ja-JP" sz="2000" dirty="0">
                <a:solidFill>
                  <a:srgbClr val="17375E"/>
                </a:solidFill>
                <a:latin typeface="Arial"/>
                <a:cs typeface="Arial"/>
              </a:rPr>
              <a:t>www.lar.com</a:t>
            </a:r>
          </a:p>
          <a:p>
            <a:pPr algn="ctr"/>
            <a:r>
              <a:rPr lang="lv-LV" altLang="ja-JP" sz="2000" dirty="0">
                <a:solidFill>
                  <a:srgbClr val="17375E"/>
                </a:solidFill>
                <a:latin typeface="Arial"/>
                <a:cs typeface="Arial"/>
              </a:rPr>
              <a:t>www.intewa.de</a:t>
            </a:r>
          </a:p>
          <a:p>
            <a:pPr algn="ctr"/>
            <a:r>
              <a:rPr lang="lv-LV" altLang="ja-JP" sz="2000" dirty="0">
                <a:solidFill>
                  <a:srgbClr val="17375E"/>
                </a:solidFill>
                <a:latin typeface="Arial"/>
                <a:cs typeface="Arial"/>
              </a:rPr>
              <a:t>www.centec.de</a:t>
            </a:r>
          </a:p>
          <a:p>
            <a:pPr algn="ctr"/>
            <a:r>
              <a:rPr lang="lv-LV" altLang="ja-JP" sz="2000" dirty="0">
                <a:solidFill>
                  <a:srgbClr val="17375E"/>
                </a:solidFill>
                <a:latin typeface="Arial"/>
                <a:cs typeface="Arial"/>
              </a:rPr>
              <a:t>www.wems.lv</a:t>
            </a:r>
          </a:p>
          <a:p>
            <a:pPr algn="ctr"/>
            <a:r>
              <a:rPr lang="lv-LV" altLang="ja-JP" sz="2000" dirty="0" smtClean="0">
                <a:solidFill>
                  <a:srgbClr val="17375E"/>
                </a:solidFill>
                <a:latin typeface="Arial"/>
                <a:cs typeface="Arial"/>
              </a:rPr>
              <a:t>www.ecolo.com</a:t>
            </a:r>
            <a:endParaRPr lang="lv-LV" altLang="ja-JP" sz="2000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Dryden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Aqua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291" y="3257540"/>
            <a:ext cx="83779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solidFill>
                  <a:srgbClr val="17375E"/>
                </a:solidFill>
                <a:latin typeface="Arial"/>
                <a:cs typeface="Arial"/>
              </a:rPr>
              <a:t>Produkti ūdens apstrādei</a:t>
            </a:r>
          </a:p>
          <a:p>
            <a:pPr algn="ctr"/>
            <a:endParaRPr lang="lv-LV" sz="2800" b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b="1" dirty="0" smtClean="0">
                <a:solidFill>
                  <a:srgbClr val="17375E"/>
                </a:solidFill>
                <a:latin typeface="Arial"/>
                <a:cs typeface="Arial"/>
              </a:rPr>
              <a:t>Skotija</a:t>
            </a:r>
          </a:p>
          <a:p>
            <a:pPr algn="ctr"/>
            <a:endParaRPr lang="lv-LV" sz="2800" b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b="1" dirty="0" smtClean="0">
                <a:solidFill>
                  <a:srgbClr val="17375E"/>
                </a:solidFill>
                <a:latin typeface="Arial"/>
                <a:cs typeface="Arial"/>
              </a:rPr>
              <a:t>www.drydenaqua.com </a:t>
            </a:r>
            <a:endParaRPr lang="lv-LV" sz="28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6" name="Picture 5" descr="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441450"/>
            <a:ext cx="2882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Dryden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Aqua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291" y="1720840"/>
            <a:ext cx="8377996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Produktu pielietojums</a:t>
            </a:r>
          </a:p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Dzeramā ūdens apstrādei</a:t>
            </a:r>
          </a:p>
          <a:p>
            <a:pPr algn="ctr"/>
            <a:endParaRPr lang="lv-LV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Sadzīves notekūdeņu apstrādei</a:t>
            </a:r>
          </a:p>
          <a:p>
            <a:pPr algn="ctr"/>
            <a:endParaRPr lang="lv-LV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Rūpniecības tehnoloģisko ūdeņu apstrādei</a:t>
            </a:r>
          </a:p>
          <a:p>
            <a:pPr algn="ctr"/>
            <a:endParaRPr lang="lv-LV" sz="28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Rūpniecisko notekūdeņu apstrādei</a:t>
            </a:r>
          </a:p>
        </p:txBody>
      </p:sp>
    </p:spTree>
    <p:extLst>
      <p:ext uri="{BB962C8B-B14F-4D97-AF65-F5344CB8AC3E}">
        <p14:creationId xmlns:p14="http://schemas.microsoft.com/office/powerpoint/2010/main" val="84174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Dryden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Aqua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291" y="1720840"/>
            <a:ext cx="8377996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Ražo</a:t>
            </a:r>
          </a:p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AFM - Aktivēts Filtrācijas </a:t>
            </a:r>
            <a:r>
              <a:rPr lang="lv-LV" sz="2800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ateriāls</a:t>
            </a:r>
          </a:p>
          <a:p>
            <a:pPr algn="ctr"/>
            <a:r>
              <a:rPr lang="en-US" sz="2800" dirty="0" smtClean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lang="lv-LV" sz="2800" dirty="0" smtClean="0">
                <a:solidFill>
                  <a:srgbClr val="17375E"/>
                </a:solidFill>
                <a:latin typeface="Arial"/>
                <a:cs typeface="Arial"/>
              </a:rPr>
              <a:t>izvieto smiltis, ievērojami efektīvāks </a:t>
            </a:r>
          </a:p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endParaRPr lang="lv-LV" sz="3200" dirty="0" smtClean="0"/>
          </a:p>
          <a:p>
            <a:endParaRPr lang="lv-LV" sz="32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lv-LV" sz="20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endParaRPr lang="lv-LV" sz="32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6" name="Picture 5" descr="LU-01 DA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87" y="1612324"/>
            <a:ext cx="2222500" cy="1470442"/>
          </a:xfrm>
          <a:prstGeom prst="rect">
            <a:avLst/>
          </a:prstGeom>
        </p:spPr>
      </p:pic>
      <p:pic>
        <p:nvPicPr>
          <p:cNvPr id="7" name="Picture 6" descr="LU-01 DA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66" y="4352867"/>
            <a:ext cx="2254250" cy="1657234"/>
          </a:xfrm>
          <a:prstGeom prst="rect">
            <a:avLst/>
          </a:prstGeom>
        </p:spPr>
      </p:pic>
      <p:pic>
        <p:nvPicPr>
          <p:cNvPr id="8" name="Picture 7" descr="LU-01 DA 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88" y="4352867"/>
            <a:ext cx="2263196" cy="1653476"/>
          </a:xfrm>
          <a:prstGeom prst="rect">
            <a:avLst/>
          </a:prstGeom>
        </p:spPr>
      </p:pic>
      <p:pic>
        <p:nvPicPr>
          <p:cNvPr id="10" name="Picture 9" descr="LU-01 : DA 04 time_to_change_mediu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1" y="1386719"/>
            <a:ext cx="2323404" cy="18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7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Dryden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Aqua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291" y="1517640"/>
            <a:ext cx="8377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 smtClean="0">
                <a:solidFill>
                  <a:srgbClr val="17375E"/>
                </a:solidFill>
                <a:latin typeface="Arial"/>
                <a:cs typeface="Arial"/>
              </a:rPr>
              <a:t>Citi produkti ūdens apstrādei</a:t>
            </a:r>
          </a:p>
        </p:txBody>
      </p:sp>
      <p:pic>
        <p:nvPicPr>
          <p:cNvPr id="7" name="Picture 6" descr="LU-01 DA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71" y="2336443"/>
            <a:ext cx="916996" cy="1330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6100" y="2336443"/>
            <a:ext cx="2222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Gaisa difuzori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607" y="3844320"/>
            <a:ext cx="2809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Izšķīdušā skābekļa zondes </a:t>
            </a:r>
            <a:endParaRPr lang="lv-LV" sz="24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3521" y="3667304"/>
            <a:ext cx="2335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ZPM-</a:t>
            </a:r>
            <a:r>
              <a:rPr lang="lv-LV" sz="2400" dirty="0" err="1" smtClean="0">
                <a:solidFill>
                  <a:srgbClr val="17375E"/>
                </a:solidFill>
                <a:latin typeface="Arial"/>
                <a:cs typeface="Arial"/>
              </a:rPr>
              <a:t>Zeta</a:t>
            </a:r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 potenciāla </a:t>
            </a:r>
            <a:r>
              <a:rPr lang="lv-LV" sz="2400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ikseris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5984" y="2374543"/>
            <a:ext cx="3141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Keramiski </a:t>
            </a:r>
            <a:r>
              <a:rPr lang="lv-LV" sz="2400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lang="lv-LV" sz="2400" dirty="0" smtClean="0">
                <a:solidFill>
                  <a:srgbClr val="17375E"/>
                </a:solidFill>
                <a:latin typeface="Arial"/>
                <a:cs typeface="Arial"/>
              </a:rPr>
              <a:t>kābekļa difuzori </a:t>
            </a:r>
            <a:endParaRPr lang="lv-LV" sz="24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14" name="Picture 13" descr="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66" y="2336443"/>
            <a:ext cx="792121" cy="1193800"/>
          </a:xfrm>
          <a:prstGeom prst="rect">
            <a:avLst/>
          </a:prstGeom>
        </p:spPr>
      </p:pic>
      <p:pic>
        <p:nvPicPr>
          <p:cNvPr id="15" name="Picture 14" descr="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67" y="4397980"/>
            <a:ext cx="1727200" cy="1257300"/>
          </a:xfrm>
          <a:prstGeom prst="rect">
            <a:avLst/>
          </a:prstGeom>
        </p:spPr>
      </p:pic>
      <p:pic>
        <p:nvPicPr>
          <p:cNvPr id="16" name="Picture 15" descr="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78" y="4156680"/>
            <a:ext cx="1752600" cy="231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0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" y="347858"/>
            <a:ext cx="1402080" cy="8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174" y="6273224"/>
            <a:ext cx="70500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Technical Partners International Inc</a:t>
            </a:r>
            <a:r>
              <a:rPr lang="en-US" b="1" dirty="0" smtClean="0"/>
              <a:t>. </a:t>
            </a:r>
            <a:r>
              <a:rPr lang="en-US" sz="1200" b="1" dirty="0"/>
              <a:t>/ </a:t>
            </a:r>
            <a:r>
              <a:rPr lang="en-US" sz="1200" b="1" dirty="0" smtClean="0"/>
              <a:t>“TP Riga” </a:t>
            </a:r>
            <a:r>
              <a:rPr lang="en-US" sz="1200" b="1" dirty="0"/>
              <a:t>SIA </a:t>
            </a:r>
            <a:endParaRPr lang="en-US" sz="1200" b="1" dirty="0" smtClean="0"/>
          </a:p>
          <a:p>
            <a:pPr algn="ctr"/>
            <a:r>
              <a:rPr lang="en-US" sz="800" dirty="0" smtClean="0"/>
              <a:t>CANADA </a:t>
            </a:r>
            <a:r>
              <a:rPr lang="en-US" sz="800" dirty="0"/>
              <a:t>• </a:t>
            </a:r>
            <a:r>
              <a:rPr lang="en-US" sz="800" dirty="0" smtClean="0"/>
              <a:t>LATVIA  • CHINA</a:t>
            </a:r>
            <a:r>
              <a:rPr lang="en-US" sz="800" dirty="0"/>
              <a:t> </a:t>
            </a:r>
            <a:r>
              <a:rPr lang="en-US" sz="800" dirty="0" smtClean="0"/>
              <a:t>• DUBAI </a:t>
            </a:r>
            <a:r>
              <a:rPr lang="en-US" sz="800" dirty="0"/>
              <a:t>•</a:t>
            </a:r>
            <a:r>
              <a:rPr lang="en-US" sz="800" dirty="0" smtClean="0"/>
              <a:t> INDIA</a:t>
            </a:r>
            <a:r>
              <a:rPr lang="en-US" sz="800" dirty="0"/>
              <a:t> </a:t>
            </a:r>
            <a:r>
              <a:rPr lang="en-US" sz="800" dirty="0" smtClean="0"/>
              <a:t>• SAUDI </a:t>
            </a:r>
            <a:r>
              <a:rPr lang="en-US" sz="800" dirty="0"/>
              <a:t>ARABIA • </a:t>
            </a:r>
            <a:r>
              <a:rPr lang="en-US" sz="800" dirty="0" smtClean="0"/>
              <a:t>TURKEY  • UNITED KINGDOM</a:t>
            </a:r>
          </a:p>
          <a:p>
            <a:endParaRPr lang="en-US" sz="800" dirty="0"/>
          </a:p>
        </p:txBody>
      </p:sp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78" y="233559"/>
            <a:ext cx="1239409" cy="988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371" y="520412"/>
            <a:ext cx="57365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Dryden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Aqua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291" y="1517640"/>
            <a:ext cx="8377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smtClean="0">
                <a:solidFill>
                  <a:srgbClr val="17375E"/>
                </a:solidFill>
                <a:latin typeface="Arial"/>
                <a:cs typeface="Arial"/>
              </a:rPr>
              <a:t>Citi produkti ūdens apstrādei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2944" y="2543145"/>
            <a:ext cx="525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APF - vairākspektru koagulants un flokulants</a:t>
            </a:r>
            <a:endParaRPr lang="lv-LV" sz="20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10" name="Picture 9" descr="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56" y="2543145"/>
            <a:ext cx="1066800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2371" y="4943396"/>
            <a:ext cx="675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 smtClean="0">
                <a:solidFill>
                  <a:srgbClr val="17375E"/>
                </a:solidFill>
                <a:latin typeface="Arial"/>
                <a:cs typeface="Arial"/>
              </a:rPr>
              <a:t>NoPhos: Bez fosfora =&gt; novērš aļģu un baktēriju augšanu</a:t>
            </a:r>
            <a:endParaRPr lang="lv-LV" sz="2000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13" name="Picture 12" descr="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6" y="3768706"/>
            <a:ext cx="1071739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8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13083</TotalTime>
  <Words>1906</Words>
  <Application>Microsoft Macintosh PowerPoint</Application>
  <PresentationFormat>On-screen Show (4:3)</PresentationFormat>
  <Paragraphs>418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Technical Partners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Kalvins</dc:creator>
  <cp:lastModifiedBy>Ed Kalvins</cp:lastModifiedBy>
  <cp:revision>446</cp:revision>
  <cp:lastPrinted>2012-03-20T18:33:31Z</cp:lastPrinted>
  <dcterms:created xsi:type="dcterms:W3CDTF">2011-10-07T15:10:54Z</dcterms:created>
  <dcterms:modified xsi:type="dcterms:W3CDTF">2016-02-18T07:48:19Z</dcterms:modified>
</cp:coreProperties>
</file>